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rial Unicode Bold" charset="1" panose="020B0704020202020204"/>
      <p:regular r:id="rId30"/>
    </p:embeddedFont>
    <p:embeddedFont>
      <p:font typeface="Arial Unicode" charset="1" panose="020B0604020202020204"/>
      <p:regular r:id="rId31"/>
    </p:embeddedFont>
    <p:embeddedFont>
      <p:font typeface="TT Norms Bold" charset="1" panose="0200080303000002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226202"/>
            <a:ext cx="9813429" cy="502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5"/>
              </a:lnSpc>
            </a:pPr>
            <a:r>
              <a:rPr lang="en-US" sz="11017" spc="-694">
                <a:solidFill>
                  <a:srgbClr val="FFFFFF"/>
                </a:solidFill>
                <a:latin typeface="Arial Unicode Bold"/>
              </a:rPr>
              <a:t>Aplicativo Multiplataforma de Detecção Facial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5523118" cy="28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"/>
              </a:lnSpc>
            </a:pPr>
            <a:r>
              <a:rPr lang="en-US" sz="2303" spc="66">
                <a:solidFill>
                  <a:srgbClr val="FFFFFF"/>
                </a:solidFill>
                <a:latin typeface="Arial Unicode"/>
              </a:rPr>
              <a:t>GRUPO 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71715" y="7158100"/>
            <a:ext cx="515246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3"/>
              </a:lnSpc>
            </a:pPr>
            <a:r>
              <a:rPr lang="en-US" sz="2003">
                <a:solidFill>
                  <a:srgbClr val="FFFFFF"/>
                </a:solidFill>
                <a:latin typeface="Arial Unicode Bold"/>
              </a:rPr>
              <a:t>COMPONENTES</a:t>
            </a:r>
            <a:r>
              <a:rPr lang="en-US" sz="2003">
                <a:solidFill>
                  <a:srgbClr val="FFFFFF"/>
                </a:solidFill>
                <a:latin typeface="Arial Unicode"/>
              </a:rPr>
              <a:t>:</a:t>
            </a:r>
          </a:p>
          <a:p>
            <a:pPr algn="just">
              <a:lnSpc>
                <a:spcPts val="2403"/>
              </a:lnSpc>
            </a:pPr>
          </a:p>
          <a:p>
            <a:pPr algn="just">
              <a:lnSpc>
                <a:spcPts val="24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</a:rPr>
              <a:t>João Victor Lima Ewerton</a:t>
            </a:r>
          </a:p>
          <a:p>
            <a:pPr algn="just">
              <a:lnSpc>
                <a:spcPts val="24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</a:rPr>
              <a:t>Kauã Ferreira Galeno</a:t>
            </a:r>
          </a:p>
          <a:p>
            <a:pPr algn="just">
              <a:lnSpc>
                <a:spcPts val="240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</a:rPr>
              <a:t>Matheus Ryan Carreiro Costa Correia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39425" y="770741"/>
            <a:ext cx="1521483" cy="15214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75000"/>
              </a:blip>
              <a:stretch>
                <a:fillRect l="-41666" t="0" r="-41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61028" y="4382759"/>
            <a:ext cx="1521483" cy="1521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0" t="-8593" r="0" b="-859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239425" y="7996838"/>
            <a:ext cx="1524354" cy="15243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75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2897" y="1314450"/>
            <a:ext cx="7271103" cy="115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0"/>
              </a:lnSpc>
            </a:pPr>
            <a:r>
              <a:rPr lang="en-US" sz="9500" spc="-598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2897" y="3310542"/>
            <a:ext cx="7819654" cy="10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8"/>
              </a:lnSpc>
            </a:pPr>
            <a:r>
              <a:rPr lang="en-US" sz="8805" spc="-149">
                <a:solidFill>
                  <a:srgbClr val="FFFFFF"/>
                </a:solidFill>
                <a:latin typeface="Arial Unicode"/>
              </a:rPr>
              <a:t>Detecção Facial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2897" y="4640115"/>
            <a:ext cx="10252435" cy="173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Escolhas: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Expo Face Detector: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Possui facilidade de integração com o Expo e React Native, permitindo implementar detecção facial em tempo real de forma eficiente e precisa. Além disso, ela é otimizada para rodar em dispositivos móveis.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203869" y="4966875"/>
            <a:ext cx="1179192" cy="2333233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045" t="-16030" r="-291945" b="-28902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70569" y="5064850"/>
            <a:ext cx="3726163" cy="2137282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5419" t="-30514" r="-211660" b="-15447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220126" y="1566960"/>
            <a:ext cx="7255679" cy="115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9500" spc="-598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20126" y="3871007"/>
            <a:ext cx="3926138" cy="10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>
                <a:solidFill>
                  <a:srgbClr val="FFFFFF"/>
                </a:solidFill>
                <a:latin typeface="Arial Unicode"/>
              </a:rPr>
              <a:t>Telas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67409" y="5856591"/>
            <a:ext cx="4354692" cy="5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Mobile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Web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39450" y="2413264"/>
            <a:ext cx="9519850" cy="5460471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29503" t="-23836" r="-32393" b="-2149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7288204" cy="4694396"/>
            <a:chOff x="0" y="0"/>
            <a:chExt cx="9717606" cy="62591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Login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>
                  <a:solidFill>
                    <a:srgbClr val="FFFFFF"/>
                  </a:solidFill>
                  <a:latin typeface="Arial Unicode Bold"/>
                </a:rPr>
                <a:t>01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75991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42690" y="2414194"/>
            <a:ext cx="9516610" cy="5458612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6326" t="-16802" r="-18729" b="-443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7288204" cy="4694396"/>
            <a:chOff x="0" y="0"/>
            <a:chExt cx="9717606" cy="62591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Cadastro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 strike="noStrike" u="none">
                  <a:solidFill>
                    <a:srgbClr val="FFFFFF"/>
                  </a:solidFill>
                  <a:latin typeface="Arial Unicode Bold"/>
                </a:rPr>
                <a:t>02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75991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39450" y="2413264"/>
            <a:ext cx="9519850" cy="5460471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7323" t="-18462" r="-19579" b="-443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7288204" cy="5748702"/>
            <a:chOff x="0" y="0"/>
            <a:chExt cx="9717606" cy="766493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367" y="4616511"/>
              <a:ext cx="9674238" cy="30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60"/>
                </a:lnSpc>
              </a:pPr>
              <a:r>
                <a:rPr lang="en-US" sz="9500" spc="-598">
                  <a:solidFill>
                    <a:srgbClr val="FFFFFF"/>
                  </a:solidFill>
                  <a:latin typeface="Arial Unicode Bold"/>
                </a:rPr>
                <a:t>Recuperação de Senha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9600"/>
              <a:ext cx="4880487" cy="344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00"/>
                </a:lnSpc>
              </a:pPr>
              <a:r>
                <a:rPr lang="en-US" sz="20000" spc="-1260">
                  <a:solidFill>
                    <a:srgbClr val="FFFFFF"/>
                  </a:solidFill>
                  <a:latin typeface="Arial Unicode Bold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45824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39450" y="2413264"/>
            <a:ext cx="9519850" cy="5460471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9034" t="-18230" r="-17230" b="-409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7288204" cy="4691427"/>
            <a:chOff x="0" y="0"/>
            <a:chExt cx="9717606" cy="625523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367" y="4616511"/>
              <a:ext cx="9674238" cy="163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60"/>
                </a:lnSpc>
              </a:pPr>
              <a:r>
                <a:rPr lang="en-US" sz="9500" spc="-598">
                  <a:solidFill>
                    <a:srgbClr val="FFFFFF"/>
                  </a:solidFill>
                  <a:latin typeface="Arial Unicode Bold"/>
                </a:rPr>
                <a:t>Tela Inicial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9600"/>
              <a:ext cx="4880487" cy="344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00"/>
                </a:lnSpc>
              </a:pPr>
              <a:r>
                <a:rPr lang="en-US" sz="20000" spc="-1260">
                  <a:solidFill>
                    <a:srgbClr val="FFFFFF"/>
                  </a:solidFill>
                  <a:latin typeface="Arial Unicode Bold"/>
                </a:rPr>
                <a:t>04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39450" y="2413264"/>
            <a:ext cx="9519850" cy="5460471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4002" t="-11220" r="-14453" b="-409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7288204" cy="5748702"/>
            <a:chOff x="0" y="0"/>
            <a:chExt cx="9717606" cy="766493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367" y="4616511"/>
              <a:ext cx="9674238" cy="30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60"/>
                </a:lnSpc>
              </a:pPr>
              <a:r>
                <a:rPr lang="en-US" sz="9500" spc="-598">
                  <a:solidFill>
                    <a:srgbClr val="FFFFFF"/>
                  </a:solidFill>
                  <a:latin typeface="Arial Unicode Bold"/>
                </a:rPr>
                <a:t>Minhas Capturas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9600"/>
              <a:ext cx="4880487" cy="344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00"/>
                </a:lnSpc>
              </a:pPr>
              <a:r>
                <a:rPr lang="en-US" sz="20000" spc="-1260">
                  <a:solidFill>
                    <a:srgbClr val="FFFFFF"/>
                  </a:solidFill>
                  <a:latin typeface="Arial Unicode Bold"/>
                </a:rPr>
                <a:t>05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7288204" cy="4694396"/>
            <a:chOff x="0" y="0"/>
            <a:chExt cx="9717606" cy="62591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Login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>
                  <a:solidFill>
                    <a:srgbClr val="FFFFFF"/>
                  </a:solidFill>
                  <a:latin typeface="Arial Unicode Bold"/>
                </a:rPr>
                <a:t>06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41818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7288204" cy="4694396"/>
            <a:chOff x="0" y="0"/>
            <a:chExt cx="9717606" cy="62591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Cadastro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 strike="noStrike" u="none">
                  <a:solidFill>
                    <a:srgbClr val="FFFFFF"/>
                  </a:solidFill>
                  <a:latin typeface="Arial Unicode Bold"/>
                </a:rPr>
                <a:t>07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41818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7" r="0" b="-13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8587462" cy="5551277"/>
            <a:chOff x="0" y="0"/>
            <a:chExt cx="11449949" cy="74017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345361"/>
              <a:ext cx="11449949" cy="305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Recuperação de Senha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 strike="noStrike" u="none">
                  <a:solidFill>
                    <a:srgbClr val="FFFFFF"/>
                  </a:solidFill>
                  <a:latin typeface="Arial Unicode Bold"/>
                </a:rPr>
                <a:t>08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102870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7" r="0" b="-13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9479" y="2836714"/>
            <a:ext cx="6469042" cy="766211"/>
            <a:chOff x="0" y="0"/>
            <a:chExt cx="1874418" cy="222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4418" cy="222011"/>
            </a:xfrm>
            <a:custGeom>
              <a:avLst/>
              <a:gdLst/>
              <a:ahLst/>
              <a:cxnLst/>
              <a:rect r="r" b="b" t="t" l="l"/>
              <a:pathLst>
                <a:path h="222011" w="1874418">
                  <a:moveTo>
                    <a:pt x="111006" y="0"/>
                  </a:moveTo>
                  <a:lnTo>
                    <a:pt x="1763412" y="0"/>
                  </a:lnTo>
                  <a:cubicBezTo>
                    <a:pt x="1824719" y="0"/>
                    <a:pt x="1874418" y="49699"/>
                    <a:pt x="1874418" y="111006"/>
                  </a:cubicBezTo>
                  <a:lnTo>
                    <a:pt x="1874418" y="111006"/>
                  </a:lnTo>
                  <a:cubicBezTo>
                    <a:pt x="1874418" y="140446"/>
                    <a:pt x="1862722" y="168681"/>
                    <a:pt x="1841905" y="189498"/>
                  </a:cubicBezTo>
                  <a:cubicBezTo>
                    <a:pt x="1821087" y="210316"/>
                    <a:pt x="1792853" y="222011"/>
                    <a:pt x="1763412" y="222011"/>
                  </a:cubicBezTo>
                  <a:lnTo>
                    <a:pt x="111006" y="222011"/>
                  </a:lnTo>
                  <a:cubicBezTo>
                    <a:pt x="81565" y="222011"/>
                    <a:pt x="53330" y="210316"/>
                    <a:pt x="32513" y="189498"/>
                  </a:cubicBezTo>
                  <a:cubicBezTo>
                    <a:pt x="11695" y="168681"/>
                    <a:pt x="0" y="140446"/>
                    <a:pt x="0" y="111006"/>
                  </a:cubicBezTo>
                  <a:lnTo>
                    <a:pt x="0" y="111006"/>
                  </a:lnTo>
                  <a:cubicBezTo>
                    <a:pt x="0" y="81565"/>
                    <a:pt x="11695" y="53330"/>
                    <a:pt x="32513" y="32513"/>
                  </a:cubicBezTo>
                  <a:cubicBezTo>
                    <a:pt x="53330" y="11695"/>
                    <a:pt x="81565" y="0"/>
                    <a:pt x="111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74418" cy="25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9479" y="4119168"/>
            <a:ext cx="6469042" cy="766211"/>
            <a:chOff x="0" y="0"/>
            <a:chExt cx="1874418" cy="2220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4418" cy="222011"/>
            </a:xfrm>
            <a:custGeom>
              <a:avLst/>
              <a:gdLst/>
              <a:ahLst/>
              <a:cxnLst/>
              <a:rect r="r" b="b" t="t" l="l"/>
              <a:pathLst>
                <a:path h="222011" w="1874418">
                  <a:moveTo>
                    <a:pt x="111006" y="0"/>
                  </a:moveTo>
                  <a:lnTo>
                    <a:pt x="1763412" y="0"/>
                  </a:lnTo>
                  <a:cubicBezTo>
                    <a:pt x="1824719" y="0"/>
                    <a:pt x="1874418" y="49699"/>
                    <a:pt x="1874418" y="111006"/>
                  </a:cubicBezTo>
                  <a:lnTo>
                    <a:pt x="1874418" y="111006"/>
                  </a:lnTo>
                  <a:cubicBezTo>
                    <a:pt x="1874418" y="140446"/>
                    <a:pt x="1862722" y="168681"/>
                    <a:pt x="1841905" y="189498"/>
                  </a:cubicBezTo>
                  <a:cubicBezTo>
                    <a:pt x="1821087" y="210316"/>
                    <a:pt x="1792853" y="222011"/>
                    <a:pt x="1763412" y="222011"/>
                  </a:cubicBezTo>
                  <a:lnTo>
                    <a:pt x="111006" y="222011"/>
                  </a:lnTo>
                  <a:cubicBezTo>
                    <a:pt x="81565" y="222011"/>
                    <a:pt x="53330" y="210316"/>
                    <a:pt x="32513" y="189498"/>
                  </a:cubicBezTo>
                  <a:cubicBezTo>
                    <a:pt x="11695" y="168681"/>
                    <a:pt x="0" y="140446"/>
                    <a:pt x="0" y="111006"/>
                  </a:cubicBezTo>
                  <a:lnTo>
                    <a:pt x="0" y="111006"/>
                  </a:lnTo>
                  <a:cubicBezTo>
                    <a:pt x="0" y="81565"/>
                    <a:pt x="11695" y="53330"/>
                    <a:pt x="32513" y="32513"/>
                  </a:cubicBezTo>
                  <a:cubicBezTo>
                    <a:pt x="53330" y="11695"/>
                    <a:pt x="81565" y="0"/>
                    <a:pt x="111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74418" cy="25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09479" y="5401622"/>
            <a:ext cx="6469042" cy="766211"/>
            <a:chOff x="0" y="0"/>
            <a:chExt cx="1874418" cy="2220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4418" cy="222011"/>
            </a:xfrm>
            <a:custGeom>
              <a:avLst/>
              <a:gdLst/>
              <a:ahLst/>
              <a:cxnLst/>
              <a:rect r="r" b="b" t="t" l="l"/>
              <a:pathLst>
                <a:path h="222011" w="1874418">
                  <a:moveTo>
                    <a:pt x="111006" y="0"/>
                  </a:moveTo>
                  <a:lnTo>
                    <a:pt x="1763412" y="0"/>
                  </a:lnTo>
                  <a:cubicBezTo>
                    <a:pt x="1824719" y="0"/>
                    <a:pt x="1874418" y="49699"/>
                    <a:pt x="1874418" y="111006"/>
                  </a:cubicBezTo>
                  <a:lnTo>
                    <a:pt x="1874418" y="111006"/>
                  </a:lnTo>
                  <a:cubicBezTo>
                    <a:pt x="1874418" y="140446"/>
                    <a:pt x="1862722" y="168681"/>
                    <a:pt x="1841905" y="189498"/>
                  </a:cubicBezTo>
                  <a:cubicBezTo>
                    <a:pt x="1821087" y="210316"/>
                    <a:pt x="1792853" y="222011"/>
                    <a:pt x="1763412" y="222011"/>
                  </a:cubicBezTo>
                  <a:lnTo>
                    <a:pt x="111006" y="222011"/>
                  </a:lnTo>
                  <a:cubicBezTo>
                    <a:pt x="81565" y="222011"/>
                    <a:pt x="53330" y="210316"/>
                    <a:pt x="32513" y="189498"/>
                  </a:cubicBezTo>
                  <a:cubicBezTo>
                    <a:pt x="11695" y="168681"/>
                    <a:pt x="0" y="140446"/>
                    <a:pt x="0" y="111006"/>
                  </a:cubicBezTo>
                  <a:lnTo>
                    <a:pt x="0" y="111006"/>
                  </a:lnTo>
                  <a:cubicBezTo>
                    <a:pt x="0" y="81565"/>
                    <a:pt x="11695" y="53330"/>
                    <a:pt x="32513" y="32513"/>
                  </a:cubicBezTo>
                  <a:cubicBezTo>
                    <a:pt x="53330" y="11695"/>
                    <a:pt x="81565" y="0"/>
                    <a:pt x="111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74418" cy="25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09479" y="6684075"/>
            <a:ext cx="6469042" cy="766211"/>
            <a:chOff x="0" y="0"/>
            <a:chExt cx="1874418" cy="2220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4418" cy="222011"/>
            </a:xfrm>
            <a:custGeom>
              <a:avLst/>
              <a:gdLst/>
              <a:ahLst/>
              <a:cxnLst/>
              <a:rect r="r" b="b" t="t" l="l"/>
              <a:pathLst>
                <a:path h="222011" w="1874418">
                  <a:moveTo>
                    <a:pt x="111006" y="0"/>
                  </a:moveTo>
                  <a:lnTo>
                    <a:pt x="1763412" y="0"/>
                  </a:lnTo>
                  <a:cubicBezTo>
                    <a:pt x="1824719" y="0"/>
                    <a:pt x="1874418" y="49699"/>
                    <a:pt x="1874418" y="111006"/>
                  </a:cubicBezTo>
                  <a:lnTo>
                    <a:pt x="1874418" y="111006"/>
                  </a:lnTo>
                  <a:cubicBezTo>
                    <a:pt x="1874418" y="140446"/>
                    <a:pt x="1862722" y="168681"/>
                    <a:pt x="1841905" y="189498"/>
                  </a:cubicBezTo>
                  <a:cubicBezTo>
                    <a:pt x="1821087" y="210316"/>
                    <a:pt x="1792853" y="222011"/>
                    <a:pt x="1763412" y="222011"/>
                  </a:cubicBezTo>
                  <a:lnTo>
                    <a:pt x="111006" y="222011"/>
                  </a:lnTo>
                  <a:cubicBezTo>
                    <a:pt x="81565" y="222011"/>
                    <a:pt x="53330" y="210316"/>
                    <a:pt x="32513" y="189498"/>
                  </a:cubicBezTo>
                  <a:cubicBezTo>
                    <a:pt x="11695" y="168681"/>
                    <a:pt x="0" y="140446"/>
                    <a:pt x="0" y="111006"/>
                  </a:cubicBezTo>
                  <a:lnTo>
                    <a:pt x="0" y="111006"/>
                  </a:lnTo>
                  <a:cubicBezTo>
                    <a:pt x="0" y="81565"/>
                    <a:pt x="11695" y="53330"/>
                    <a:pt x="32513" y="32513"/>
                  </a:cubicBezTo>
                  <a:cubicBezTo>
                    <a:pt x="53330" y="11695"/>
                    <a:pt x="81565" y="0"/>
                    <a:pt x="111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874418" cy="25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09479" y="7964636"/>
            <a:ext cx="6469042" cy="746457"/>
            <a:chOff x="0" y="0"/>
            <a:chExt cx="1924022" cy="2220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24022" cy="222011"/>
            </a:xfrm>
            <a:custGeom>
              <a:avLst/>
              <a:gdLst/>
              <a:ahLst/>
              <a:cxnLst/>
              <a:rect r="r" b="b" t="t" l="l"/>
              <a:pathLst>
                <a:path h="222011" w="1924022">
                  <a:moveTo>
                    <a:pt x="111006" y="0"/>
                  </a:moveTo>
                  <a:lnTo>
                    <a:pt x="1813016" y="0"/>
                  </a:lnTo>
                  <a:cubicBezTo>
                    <a:pt x="1842457" y="0"/>
                    <a:pt x="1870692" y="11695"/>
                    <a:pt x="1891509" y="32513"/>
                  </a:cubicBezTo>
                  <a:cubicBezTo>
                    <a:pt x="1912327" y="53330"/>
                    <a:pt x="1924022" y="81565"/>
                    <a:pt x="1924022" y="111006"/>
                  </a:cubicBezTo>
                  <a:lnTo>
                    <a:pt x="1924022" y="111006"/>
                  </a:lnTo>
                  <a:cubicBezTo>
                    <a:pt x="1924022" y="172312"/>
                    <a:pt x="1874323" y="222011"/>
                    <a:pt x="1813016" y="222011"/>
                  </a:cubicBezTo>
                  <a:lnTo>
                    <a:pt x="111006" y="222011"/>
                  </a:lnTo>
                  <a:cubicBezTo>
                    <a:pt x="81565" y="222011"/>
                    <a:pt x="53330" y="210316"/>
                    <a:pt x="32513" y="189498"/>
                  </a:cubicBezTo>
                  <a:cubicBezTo>
                    <a:pt x="11695" y="168681"/>
                    <a:pt x="0" y="140446"/>
                    <a:pt x="0" y="111006"/>
                  </a:cubicBezTo>
                  <a:lnTo>
                    <a:pt x="0" y="111006"/>
                  </a:lnTo>
                  <a:cubicBezTo>
                    <a:pt x="0" y="81565"/>
                    <a:pt x="11695" y="53330"/>
                    <a:pt x="32513" y="32513"/>
                  </a:cubicBezTo>
                  <a:cubicBezTo>
                    <a:pt x="53330" y="11695"/>
                    <a:pt x="81565" y="0"/>
                    <a:pt x="111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924022" cy="25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56683" y="838200"/>
            <a:ext cx="14574634" cy="163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760">
                <a:solidFill>
                  <a:srgbClr val="FFFFFF"/>
                </a:solidFill>
                <a:latin typeface="Arial Unicode"/>
              </a:rPr>
              <a:t>SUMÁRIO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117739" y="1344420"/>
            <a:ext cx="724905" cy="7249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229704" y="2993151"/>
            <a:ext cx="4325689" cy="4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FFFFFF"/>
                </a:solidFill>
                <a:latin typeface="Arial Unicode Bold"/>
              </a:rPr>
              <a:t>INTRODUÇÃO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8613" y="2888984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29704" y="4275605"/>
            <a:ext cx="4325689" cy="4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FFFFFF"/>
                </a:solidFill>
                <a:latin typeface="Arial Unicode Bold"/>
              </a:rPr>
              <a:t>ANÁLISE DE MERCADO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80989" y="4171438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29704" y="5558058"/>
            <a:ext cx="4325689" cy="4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FFFFFF"/>
                </a:solidFill>
                <a:latin typeface="Arial Unicode Bold"/>
              </a:rPr>
              <a:t>MODELOS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23365" y="5453892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29704" y="6841780"/>
            <a:ext cx="5343699" cy="40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FFFFFF"/>
                </a:solidFill>
                <a:latin typeface="Arial Unicode Bold"/>
              </a:rPr>
              <a:t>DETECÇÃO X RECONHECIMENTO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65741" y="673634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84197" y="8106884"/>
            <a:ext cx="4214166" cy="40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36191" y="8020823"/>
            <a:ext cx="1926329" cy="56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75"/>
              </a:lnSpc>
            </a:pPr>
            <a:r>
              <a:rPr lang="en-US" sz="3410">
                <a:solidFill>
                  <a:srgbClr val="FFFFFF"/>
                </a:solidFill>
                <a:latin typeface="TT Norms Bold"/>
              </a:rPr>
              <a:t>05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925547" y="2385045"/>
            <a:ext cx="724905" cy="72490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81547" y="9073043"/>
            <a:ext cx="724905" cy="72490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-362453" y="8895847"/>
            <a:ext cx="724905" cy="72490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186847" y="1890901"/>
            <a:ext cx="724905" cy="72490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02711" y="666247"/>
            <a:ext cx="724905" cy="724905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CA7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199248"/>
            <a:ext cx="7288204" cy="4694396"/>
            <a:chOff x="0" y="0"/>
            <a:chExt cx="9717606" cy="62591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Tela Inicial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 strike="noStrike" u="none">
                  <a:solidFill>
                    <a:srgbClr val="FFFFFF"/>
                  </a:solidFill>
                  <a:latin typeface="Arial Unicode Bold"/>
                </a:rPr>
                <a:t>09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41818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7" r="0" b="-13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572159" y="880204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7288204" cy="5754640"/>
            <a:chOff x="0" y="0"/>
            <a:chExt cx="9717606" cy="76728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367" y="4616511"/>
              <a:ext cx="9674238" cy="305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Minhas Capturas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>
                  <a:solidFill>
                    <a:srgbClr val="FFFFFF"/>
                  </a:solidFill>
                  <a:latin typeface="Arial Unicode Bold"/>
                </a:rPr>
                <a:t>10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41818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7" r="0" b="-13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7288204" cy="4694396"/>
            <a:chOff x="0" y="0"/>
            <a:chExt cx="9717606" cy="62591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367" y="4616511"/>
              <a:ext cx="9674238" cy="1642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  <a:spcBef>
                  <a:spcPct val="0"/>
                </a:spcBef>
              </a:pPr>
              <a:r>
                <a:rPr lang="en-US" sz="9500" spc="-598" strike="noStrike" u="none">
                  <a:solidFill>
                    <a:srgbClr val="FFFFFF"/>
                  </a:solidFill>
                  <a:latin typeface="Arial Unicode Bold"/>
                </a:rPr>
                <a:t>Câmera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9125"/>
              <a:ext cx="4880487" cy="34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599"/>
                </a:lnSpc>
                <a:spcBef>
                  <a:spcPct val="0"/>
                </a:spcBef>
              </a:pPr>
              <a:r>
                <a:rPr lang="en-US" sz="19999" spc="-1259">
                  <a:solidFill>
                    <a:srgbClr val="FFFFFF"/>
                  </a:solidFill>
                  <a:latin typeface="Arial Unicode Bold"/>
                </a:rPr>
                <a:t>11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1101" y="41818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77" r="0" b="-13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2221" y="8533866"/>
            <a:ext cx="22336141" cy="4079448"/>
            <a:chOff x="0" y="0"/>
            <a:chExt cx="29781522" cy="5439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90761" cy="5439264"/>
            </a:xfrm>
            <a:custGeom>
              <a:avLst/>
              <a:gdLst/>
              <a:ahLst/>
              <a:cxnLst/>
              <a:rect r="r" b="b" t="t" l="l"/>
              <a:pathLst>
                <a:path h="5439264" w="14890761">
                  <a:moveTo>
                    <a:pt x="0" y="0"/>
                  </a:moveTo>
                  <a:lnTo>
                    <a:pt x="14890761" y="0"/>
                  </a:lnTo>
                  <a:lnTo>
                    <a:pt x="14890761" y="5439264"/>
                  </a:lnTo>
                  <a:lnTo>
                    <a:pt x="0" y="5439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14890761" y="0"/>
              <a:ext cx="14890761" cy="5439264"/>
            </a:xfrm>
            <a:custGeom>
              <a:avLst/>
              <a:gdLst/>
              <a:ahLst/>
              <a:cxnLst/>
              <a:rect r="r" b="b" t="t" l="l"/>
              <a:pathLst>
                <a:path h="5439264" w="14890761">
                  <a:moveTo>
                    <a:pt x="14890761" y="0"/>
                  </a:moveTo>
                  <a:lnTo>
                    <a:pt x="0" y="0"/>
                  </a:lnTo>
                  <a:lnTo>
                    <a:pt x="0" y="5439264"/>
                  </a:lnTo>
                  <a:lnTo>
                    <a:pt x="14890761" y="5439264"/>
                  </a:lnTo>
                  <a:lnTo>
                    <a:pt x="1489076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087806" y="-3284285"/>
            <a:ext cx="5307428" cy="5487003"/>
          </a:xfrm>
          <a:custGeom>
            <a:avLst/>
            <a:gdLst/>
            <a:ahLst/>
            <a:cxnLst/>
            <a:rect r="r" b="b" t="t" l="l"/>
            <a:pathLst>
              <a:path h="5487003" w="5307428">
                <a:moveTo>
                  <a:pt x="0" y="0"/>
                </a:moveTo>
                <a:lnTo>
                  <a:pt x="5307428" y="0"/>
                </a:lnTo>
                <a:lnTo>
                  <a:pt x="5307428" y="5487003"/>
                </a:lnTo>
                <a:lnTo>
                  <a:pt x="0" y="548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2359" y="1766792"/>
            <a:ext cx="6206629" cy="11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9499" spc="-598">
                <a:solidFill>
                  <a:srgbClr val="FFFFFF"/>
                </a:solidFill>
                <a:latin typeface="Arial Unicode Bold"/>
              </a:rPr>
              <a:t>Fluxograma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53714" y="8247276"/>
            <a:ext cx="5307428" cy="5487003"/>
          </a:xfrm>
          <a:custGeom>
            <a:avLst/>
            <a:gdLst/>
            <a:ahLst/>
            <a:cxnLst/>
            <a:rect r="r" b="b" t="t" l="l"/>
            <a:pathLst>
              <a:path h="5487003" w="5307428">
                <a:moveTo>
                  <a:pt x="0" y="0"/>
                </a:moveTo>
                <a:lnTo>
                  <a:pt x="5307428" y="0"/>
                </a:lnTo>
                <a:lnTo>
                  <a:pt x="5307428" y="5487003"/>
                </a:lnTo>
                <a:lnTo>
                  <a:pt x="0" y="5487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7278" y="1314450"/>
            <a:ext cx="7426219" cy="11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9499" spc="-598">
                <a:solidFill>
                  <a:srgbClr val="FFFFFF"/>
                </a:solidFill>
                <a:latin typeface="Arial Unicode Bold"/>
              </a:rPr>
              <a:t>Referências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65000"/>
                  </a:srgbClr>
                </a:gs>
                <a:gs pos="33333">
                  <a:srgbClr val="22626D">
                    <a:alpha val="65000"/>
                  </a:srgbClr>
                </a:gs>
                <a:gs pos="66667">
                  <a:srgbClr val="131416">
                    <a:alpha val="65000"/>
                  </a:srgbClr>
                </a:gs>
                <a:gs pos="100000">
                  <a:srgbClr val="131416">
                    <a:alpha val="65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65000"/>
                  </a:srgbClr>
                </a:gs>
                <a:gs pos="33333">
                  <a:srgbClr val="3A8B7E">
                    <a:alpha val="65000"/>
                  </a:srgbClr>
                </a:gs>
                <a:gs pos="66667">
                  <a:srgbClr val="131416">
                    <a:alpha val="65000"/>
                  </a:srgbClr>
                </a:gs>
                <a:gs pos="100000">
                  <a:srgbClr val="131416">
                    <a:alpha val="65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5332" y="2959223"/>
            <a:ext cx="15776330" cy="51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l Unicode"/>
              </a:rPr>
              <a:t>https://blog.idwall.co/autenticacao-deteccao-e-reconhecimento-facial/</a:t>
            </a:r>
          </a:p>
          <a:p>
            <a:pPr algn="just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l Unicode"/>
              </a:rPr>
              <a:t>https://www.statista.com/outlook/tmo/artificial-intelligence/computer-vision/facial-recognition/worldwide#market-size</a:t>
            </a:r>
          </a:p>
          <a:p>
            <a:pPr algn="just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l Unicode"/>
              </a:rPr>
              <a:t>https://www.pucrs.br/facin-prov/wp-content/uploads/sites/19/2016/03/tr045.pdf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-23741" t="0" r="-2374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360" y="2063276"/>
            <a:ext cx="7333825" cy="11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9513" spc="-599">
                <a:solidFill>
                  <a:srgbClr val="FFFFFF"/>
                </a:solidFill>
                <a:latin typeface="Arial Unicode Bold"/>
              </a:rPr>
              <a:t>Introdução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360" y="3733701"/>
            <a:ext cx="7528546" cy="188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2428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Detecção Facial:</a:t>
            </a:r>
          </a:p>
          <a:p>
            <a:pPr algn="l">
              <a:lnSpc>
                <a:spcPts val="2428"/>
              </a:lnSpc>
            </a:pPr>
          </a:p>
          <a:p>
            <a:pPr algn="l" marL="1080862" indent="-360287" lvl="2">
              <a:lnSpc>
                <a:spcPts val="350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Conceito</a:t>
            </a:r>
          </a:p>
          <a:p>
            <a:pPr algn="l" marL="1080862" indent="-360287" lvl="2">
              <a:lnSpc>
                <a:spcPts val="350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Importância</a:t>
            </a:r>
          </a:p>
          <a:p>
            <a:pPr algn="l" marL="1080862" indent="-360287" lvl="2">
              <a:lnSpc>
                <a:spcPts val="3504"/>
              </a:lnSpc>
              <a:buFont typeface="Arial"/>
              <a:buChar char="⚬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Funcionamento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36933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9240" y="1735626"/>
            <a:ext cx="7333825" cy="221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2"/>
              </a:lnSpc>
              <a:spcBef>
                <a:spcPct val="0"/>
              </a:spcBef>
            </a:pPr>
            <a:r>
              <a:rPr lang="en-US" sz="9513" spc="-599" strike="noStrike" u="none">
                <a:solidFill>
                  <a:srgbClr val="FFFFFF"/>
                </a:solidFill>
                <a:latin typeface="Arial Unicode Bold"/>
              </a:rPr>
              <a:t>Análise de Mercado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240" y="4443095"/>
            <a:ext cx="5919192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rial Unicode"/>
              </a:rPr>
              <a:t>Tendências Atuais</a:t>
            </a:r>
          </a:p>
          <a:p>
            <a:pPr algn="just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rial Unicode"/>
              </a:rPr>
              <a:t>Fatores de Crescimento do Mercado</a:t>
            </a:r>
          </a:p>
          <a:p>
            <a:pPr algn="just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rial Unicode"/>
              </a:rPr>
              <a:t>Previsão de Crescimento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66493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3CC2D8">
                      <a:alpha val="100000"/>
                    </a:srgbClr>
                  </a:gs>
                  <a:gs pos="33333">
                    <a:srgbClr val="22626D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88000"/>
              </a:blip>
              <a:stretch>
                <a:fillRect l="-7074" t="0" r="-6720" b="-13794"/>
              </a:stretch>
            </a:blipFill>
            <a:ln w="104775" cap="sq">
              <a:solidFill>
                <a:srgbClr val="131416">
                  <a:alpha val="87843"/>
                </a:srgbClr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133902" y="717804"/>
            <a:ext cx="4020196" cy="327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64"/>
              </a:lnSpc>
            </a:pPr>
            <a:r>
              <a:rPr lang="en-US" sz="7231" spc="-455">
                <a:solidFill>
                  <a:srgbClr val="FFFFFF"/>
                </a:solidFill>
                <a:latin typeface="Arial Unicode Bold"/>
              </a:rPr>
              <a:t>Modelo de Detecção Facial Utilizada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0874" y="5200650"/>
            <a:ext cx="4066251" cy="33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2021" indent="-281010" lvl="1">
              <a:lnSpc>
                <a:spcPts val="2525"/>
              </a:lnSpc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Arial Unicode"/>
              </a:rPr>
              <a:t>Expo Face Detector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8000"/>
              </a:blip>
              <a:stretch>
                <a:fillRect l="0" t="0" r="0" b="0"/>
              </a:stretch>
            </a:blipFill>
            <a:ln w="104775" cap="sq">
              <a:solidFill>
                <a:srgbClr val="131416">
                  <a:alpha val="87843"/>
                </a:srgbClr>
              </a:solidFill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5830741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62" y="0"/>
            <a:ext cx="5486435" cy="10287000"/>
            <a:chOff x="0" y="0"/>
            <a:chExt cx="7315247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315247" cy="13716000"/>
            </a:xfrm>
            <a:prstGeom prst="rect">
              <a:avLst/>
            </a:pr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88203" y="10287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91877" y="1370150"/>
            <a:ext cx="4310774" cy="72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5799" spc="-365">
                <a:solidFill>
                  <a:srgbClr val="FFFFFF"/>
                </a:solidFill>
                <a:latin typeface="Arial Unicode Bold"/>
              </a:rPr>
              <a:t>Detecção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773" y="2790507"/>
            <a:ext cx="4572982" cy="472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252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</a:rPr>
              <a:t>Tecnologia que precede o reconhecimento facial, sendo capaz de revelar se um rosto, de fato, pertence a um ser humano.</a:t>
            </a:r>
          </a:p>
          <a:p>
            <a:pPr algn="just">
              <a:lnSpc>
                <a:spcPts val="2529"/>
              </a:lnSpc>
            </a:pPr>
          </a:p>
          <a:p>
            <a:pPr algn="just" marL="496569" indent="-248284" lvl="1">
              <a:lnSpc>
                <a:spcPts val="252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Arial Unicode"/>
              </a:rPr>
              <a:t>Esse processo é feito com a utilização de algoritmos de machine learning, permitindo que a ferramenta aprenda a detectar rostos com maior precisão, além de determinar características como a escala, localização e a orientação de uma face.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06347" y="2790507"/>
            <a:ext cx="4572982" cy="472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Arial Unicode"/>
              </a:rPr>
              <a:t>Sistema que tem como objetivo responder ao questionamento: de quem é o rosto? Essa resposta vem por meio de análises e comparações com base em imagens previamente armazenadas.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253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Arial Unicode"/>
              </a:rPr>
              <a:t>Por meio da predição, um sistema de reconhecimento facial analisa a probabilidade de um rosto ser o mesmo de um documento ou de algum rosto armazenado em base de dados.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30122" y="1370150"/>
            <a:ext cx="5352953" cy="72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4"/>
              </a:lnSpc>
              <a:spcBef>
                <a:spcPct val="0"/>
              </a:spcBef>
            </a:pPr>
            <a:r>
              <a:rPr lang="en-US" sz="5800" spc="-365">
                <a:solidFill>
                  <a:srgbClr val="FFFFFF"/>
                </a:solidFill>
                <a:latin typeface="Arial Unicode Bold"/>
              </a:rPr>
              <a:t>Reconhecimento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39425" y="770741"/>
            <a:ext cx="1521483" cy="15214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75000"/>
              </a:blip>
              <a:stretch>
                <a:fillRect l="-41666" t="0" r="-41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61028" y="4382759"/>
            <a:ext cx="1521483" cy="1521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0" t="-8593" r="0" b="-859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239425" y="7996838"/>
            <a:ext cx="1524354" cy="15243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75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212414" y="1539539"/>
            <a:ext cx="7271103" cy="115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0"/>
              </a:lnSpc>
            </a:pPr>
            <a:r>
              <a:rPr lang="en-US" sz="9500" spc="-598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2414" y="4273387"/>
            <a:ext cx="4697336" cy="10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8"/>
              </a:lnSpc>
            </a:pPr>
            <a:r>
              <a:rPr lang="en-US" sz="8805" spc="-554">
                <a:solidFill>
                  <a:srgbClr val="FFFFFF"/>
                </a:solidFill>
                <a:latin typeface="Arial Unicode"/>
              </a:rPr>
              <a:t>Arquitetura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2414" y="5858922"/>
            <a:ext cx="10252435" cy="23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Front-end:</a:t>
            </a: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TypeScript adiciona tipagem estática ao JavaScript, o que melhora a robustez do código, facilita a manutenção e reduz a probabilidade de erros. A tipagem estática também melhora a experiência de desenvolvimento com auto-completar e verificação de tipos.</a:t>
            </a:r>
          </a:p>
          <a:p>
            <a:pPr algn="just">
              <a:lnSpc>
                <a:spcPts val="2303"/>
              </a:lnSpc>
            </a:pP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Back-end</a:t>
            </a: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Detecção Facial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39425" y="770741"/>
            <a:ext cx="1521483" cy="15214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75000"/>
              </a:blip>
              <a:stretch>
                <a:fillRect l="-41666" t="0" r="-41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61028" y="4382759"/>
            <a:ext cx="1521483" cy="1521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0" t="-8593" r="0" b="-859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239425" y="7996838"/>
            <a:ext cx="1524354" cy="15243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75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2897" y="1314450"/>
            <a:ext cx="7271103" cy="115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0"/>
              </a:lnSpc>
            </a:pPr>
            <a:r>
              <a:rPr lang="en-US" sz="9500" spc="-598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2897" y="3310542"/>
            <a:ext cx="4697336" cy="10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8"/>
              </a:lnSpc>
            </a:pPr>
            <a:r>
              <a:rPr lang="en-US" sz="8805" spc="-149">
                <a:solidFill>
                  <a:srgbClr val="FFFFFF"/>
                </a:solidFill>
                <a:latin typeface="Arial Unicode"/>
              </a:rPr>
              <a:t>Front-end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2897" y="4640115"/>
            <a:ext cx="10252435" cy="430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Escolhas: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TypeScript: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Adiciona tipagem estática ao JavaScript, o que melhora a robustez do código, facilita a manutenção e reduz a probabilidade de erros.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React Native: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Permite o desenvolvimento de aplicativos móveis nativos para iOS e Android com um único código base em JavaScript/TypeScript, economizando tempo e recursos.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Expo: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Facilita a configuração do ambiente de desenvolvimento e simplifica a implementação de funcionalidades comuns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NativeBase: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Serve para construção de componentes de UI estilizados e consistentes, acelerando o desenvolvimento de interfaces de usuário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39425" y="770741"/>
            <a:ext cx="1521483" cy="15214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75000"/>
              </a:blip>
              <a:stretch>
                <a:fillRect l="-41666" t="0" r="-41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61028" y="4382759"/>
            <a:ext cx="1521483" cy="152148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75000"/>
              </a:blip>
              <a:stretch>
                <a:fillRect l="0" t="-8593" r="0" b="-859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239425" y="7996838"/>
            <a:ext cx="1524354" cy="15243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75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2897" y="1314450"/>
            <a:ext cx="7271103" cy="115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60"/>
              </a:lnSpc>
            </a:pPr>
            <a:r>
              <a:rPr lang="en-US" sz="9500" spc="-598">
                <a:solidFill>
                  <a:srgbClr val="FFFFFF"/>
                </a:solidFill>
                <a:latin typeface="Arial Unicode Bold"/>
              </a:rPr>
              <a:t>Nosso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2897" y="3310542"/>
            <a:ext cx="4697336" cy="10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48"/>
              </a:lnSpc>
            </a:pPr>
            <a:r>
              <a:rPr lang="en-US" sz="8805" spc="-149">
                <a:solidFill>
                  <a:srgbClr val="FFFFFF"/>
                </a:solidFill>
                <a:latin typeface="Arial Unicode"/>
              </a:rPr>
              <a:t>Back-end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2897" y="4640115"/>
            <a:ext cx="10252435" cy="34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Escolhas: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Servidor de Autenticação: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Gerenciamento seguro de usuários, incluindo funcionalidades de login e cadastro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Servidor de Processamento de Imagens: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Utilizou-se o modelo de detecção facial do Expo Face Detector no servidor para aproveitar sua integração simplificada com React Native e sua capacidade de detecção em tempo real.</a:t>
            </a:r>
          </a:p>
          <a:p>
            <a:pPr algn="just">
              <a:lnSpc>
                <a:spcPts val="2303"/>
              </a:lnSpc>
            </a:pPr>
          </a:p>
          <a:p>
            <a:pPr algn="just" marL="994504" indent="-331501" lvl="2">
              <a:lnSpc>
                <a:spcPts val="2303"/>
              </a:lnSpc>
              <a:buFont typeface="Arial"/>
              <a:buChar char="⚬"/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APIs RESTful:</a:t>
            </a:r>
            <a:r>
              <a:rPr lang="en-US" sz="2303">
                <a:solidFill>
                  <a:srgbClr val="FFFFFF"/>
                </a:solidFill>
                <a:latin typeface="Arial Unicode"/>
              </a:rPr>
              <a:t> Utilizadas por sua simplicidade e interoperabilidade. Elas permitem a comunicação eficiente entre o front-end e o back-end.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0908" y="9191625"/>
            <a:ext cx="1977307" cy="59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3501">
                <a:solidFill>
                  <a:srgbClr val="FFFFFF"/>
                </a:solidFill>
                <a:latin typeface="TT Norm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DAGIf2Cy3fs</dc:identifier>
  <dcterms:modified xsi:type="dcterms:W3CDTF">2011-08-01T06:04:30Z</dcterms:modified>
  <cp:revision>1</cp:revision>
  <dc:title>App de Detecção Facial</dc:title>
</cp:coreProperties>
</file>